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4"/>
    <p:sldMasterId id="2147483719" r:id="rId5"/>
    <p:sldMasterId id="2147483720" r:id="rId6"/>
    <p:sldMasterId id="214748372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9144000" cy="5143500"/>
  <p:embeddedFontLst>
    <p:embeddedFont>
      <p:font typeface="IBM Plex Sans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IBM Plex San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IBMPlexSans-regular.fntdata"/><Relationship Id="rId41" Type="http://schemas.openxmlformats.org/officeDocument/2006/relationships/slide" Target="slides/slide33.xml"/><Relationship Id="rId44" Type="http://schemas.openxmlformats.org/officeDocument/2006/relationships/font" Target="fonts/IBMPlexSans-italic.fntdata"/><Relationship Id="rId43" Type="http://schemas.openxmlformats.org/officeDocument/2006/relationships/font" Target="fonts/IBMPlexSans-bold.fntdata"/><Relationship Id="rId46" Type="http://schemas.openxmlformats.org/officeDocument/2006/relationships/font" Target="fonts/Roboto-regular.fntdata"/><Relationship Id="rId45" Type="http://schemas.openxmlformats.org/officeDocument/2006/relationships/font" Target="fonts/IBMPlexSans-bold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IBMPlexSansSemiBold-bold.fntdata"/><Relationship Id="rId50" Type="http://schemas.openxmlformats.org/officeDocument/2006/relationships/font" Target="fonts/IBMPlexSansSemiBold-regular.fntdata"/><Relationship Id="rId53" Type="http://schemas.openxmlformats.org/officeDocument/2006/relationships/font" Target="fonts/IBMPlexSansSemiBold-boldItalic.fntdata"/><Relationship Id="rId52" Type="http://schemas.openxmlformats.org/officeDocument/2006/relationships/font" Target="fonts/IBMPlexSansSemiBold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04eeae478_0_2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204eeae478_0_2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04eeae478_0_2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204eeae478_0_2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204eeae478_0_3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204eeae478_0_3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04eeae478_0_3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04eeae478_0_3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204eeae478_0_4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204eeae478_0_4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204eeae478_0_4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204eeae478_0_4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04eeae478_0_5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04eeae478_0_5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04eeae478_0_5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204eeae478_0_5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04eeae478_0_6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204eeae478_0_6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04eeae478_0_6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204eeae478_0_6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17d745b28a_0_162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17d745b28a_0_162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204eeae478_0_7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204eeae478_0_7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04eeae478_0_7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04eeae478_0_7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204eeae478_0_8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204eeae478_0_8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04eeae478_0_8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204eeae478_0_8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04eeae478_0_9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04eeae478_0_9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204eeae478_0_9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204eeae478_0_9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8b2ab16c88_0_51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8b2ab16c88_0_51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0e4f2a0f82_0_2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0e4f2a0f82_0_2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04eeae478_0_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04eeae478_0_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04eeae478_0_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204eeae478_0_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04eeae478_0_1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204eeae478_0_1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204eeae478_0_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04eeae478_0_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Relationship Id="rId3" Type="http://schemas.openxmlformats.org/officeDocument/2006/relationships/image" Target="../media/image2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2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png"/><Relationship Id="rId3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png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14649" y="1064217"/>
            <a:ext cx="8174990" cy="35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9" name="Google Shape;1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5" name="Google Shape;13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0" name="Google Shape;14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2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3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4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5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6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7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8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9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3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4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4" name="Google Shape;154;p28"/>
          <p:cNvSpPr txBox="1"/>
          <p:nvPr>
            <p:ph idx="15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6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56" name="Google Shape;15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527300" y="1015905"/>
            <a:ext cx="8089399" cy="735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0" name="Google Shape;19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6" name="Google Shape;196;p33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" name="Google Shape;197;p33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" name="Google Shape;198;p33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3" name="Google Shape;20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2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3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idx="4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4"/>
          <p:cNvSpPr txBox="1"/>
          <p:nvPr>
            <p:ph idx="5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6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idx="7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8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9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3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14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idx="15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16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34"/>
          <p:cNvSpPr txBox="1"/>
          <p:nvPr>
            <p:ph idx="17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18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9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20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34"/>
          <p:cNvSpPr txBox="1"/>
          <p:nvPr>
            <p:ph idx="21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34"/>
          <p:cNvSpPr txBox="1"/>
          <p:nvPr>
            <p:ph idx="22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34"/>
          <p:cNvSpPr txBox="1"/>
          <p:nvPr>
            <p:ph idx="23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4"/>
          <p:cNvSpPr txBox="1"/>
          <p:nvPr>
            <p:ph idx="24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7" name="Google Shape;22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2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35"/>
          <p:cNvSpPr txBox="1"/>
          <p:nvPr>
            <p:ph idx="3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35"/>
          <p:cNvSpPr txBox="1"/>
          <p:nvPr>
            <p:ph idx="4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35"/>
          <p:cNvSpPr txBox="1"/>
          <p:nvPr>
            <p:ph idx="5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35"/>
          <p:cNvSpPr txBox="1"/>
          <p:nvPr>
            <p:ph idx="6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35"/>
          <p:cNvSpPr txBox="1"/>
          <p:nvPr>
            <p:ph idx="7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35"/>
          <p:cNvSpPr txBox="1"/>
          <p:nvPr>
            <p:ph idx="8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9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9" name="Google Shape;23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2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3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36"/>
          <p:cNvSpPr txBox="1"/>
          <p:nvPr>
            <p:ph idx="4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36"/>
          <p:cNvSpPr txBox="1"/>
          <p:nvPr>
            <p:ph idx="5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36"/>
          <p:cNvSpPr txBox="1"/>
          <p:nvPr>
            <p:ph idx="6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36"/>
          <p:cNvSpPr txBox="1"/>
          <p:nvPr>
            <p:ph idx="7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36"/>
          <p:cNvSpPr txBox="1"/>
          <p:nvPr>
            <p:ph idx="8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9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3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36"/>
          <p:cNvSpPr txBox="1"/>
          <p:nvPr>
            <p:ph idx="14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15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36"/>
          <p:cNvSpPr txBox="1"/>
          <p:nvPr>
            <p:ph idx="16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1" name="Google Shape;271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9" name="Google Shape;27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2" name="Google Shape;28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91" name="Google Shape;2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1" name="Google Shape;301;p50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2" name="Google Shape;30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0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6" name="Google Shape;306;p5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07" name="Google Shape;307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2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9" name="Google Shape;319;p53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0" name="Google Shape;320;p53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1" name="Google Shape;321;p53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2" name="Google Shape;322;p53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3" name="Google Shape;323;p53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4" name="Google Shape;324;p53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5" name="Google Shape;325;p53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6" name="Google Shape;326;p53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7" name="Google Shape;327;p53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8" name="Google Shape;328;p53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9" name="Google Shape;329;p53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53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2" name="Google Shape;332;p53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3" name="Google Shape;333;p53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4" name="Google Shape;334;p53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5" name="Google Shape;335;p53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6" name="Google Shape;336;p53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7" name="Google Shape;337;p53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8" name="Google Shape;33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2" name="Google Shape;342;p5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3" name="Google Shape;343;p5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4" name="Google Shape;344;p5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5" name="Google Shape;345;p5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6" name="Google Shape;346;p5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7" name="Google Shape;347;p5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9" name="Google Shape;349;p5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0" name="Google Shape;350;p5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1" name="Google Shape;351;p5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2" name="Google Shape;352;p5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3" name="Google Shape;353;p5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54" name="Google Shape;35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58" name="Google Shape;358;p5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0" name="Google Shape;36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63" name="Google Shape;363;p56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5" name="Google Shape;365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6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69" name="Google Shape;36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8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3" name="Google Shape;373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77" name="Google Shape;37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2" name="Google Shape;382;p6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7" name="Google Shape;387;p61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2" name="Google Shape;392;p6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p6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5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05" name="Google Shape;405;p65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9" name="Google Shape;409;p66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10" name="Google Shape;4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4" name="Google Shape;4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416" name="Google Shape;41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0" name="Google Shape;4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6" name="Google Shape;4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1" name="Google Shape;431;p70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32" name="Google Shape;432;p70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3" name="Google Shape;433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7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5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29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26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3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2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4000" y="4679999"/>
            <a:ext cx="291601" cy="2835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14649" y="1064217"/>
            <a:ext cx="8174990" cy="35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6" name="Google Shape;25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-scm.com/downloads" TargetMode="External"/><Relationship Id="rId4" Type="http://schemas.openxmlformats.org/officeDocument/2006/relationships/hyperlink" Target="https://code.visualstudio.com/Download" TargetMode="External"/><Relationship Id="rId5" Type="http://schemas.openxmlformats.org/officeDocument/2006/relationships/hyperlink" Target="about:blank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microsoft.com/ru-ru/contribute/markdown-reference" TargetMode="External"/><Relationship Id="rId4" Type="http://schemas.openxmlformats.org/officeDocument/2006/relationships/hyperlink" Target="https://texterra.ru/blog/ischerpyvayushchaya-shpargalka-po-sintaksisu-razmetki-markdown-na-zametku-avtoram-veb-razrabotchikam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50" name="Google Shape;45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5"/>
          <p:cNvSpPr txBox="1"/>
          <p:nvPr>
            <p:ph type="title"/>
          </p:nvPr>
        </p:nvSpPr>
        <p:spPr>
          <a:xfrm>
            <a:off x="496625" y="737400"/>
            <a:ext cx="6939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/>
              <a:t>Введение в контроль версий</a:t>
            </a:r>
            <a:endParaRPr sz="3450"/>
          </a:p>
        </p:txBody>
      </p:sp>
      <p:sp>
        <p:nvSpPr>
          <p:cNvPr id="452" name="Google Shape;452;p75"/>
          <p:cNvSpPr txBox="1"/>
          <p:nvPr/>
        </p:nvSpPr>
        <p:spPr>
          <a:xfrm>
            <a:off x="540500" y="1283692"/>
            <a:ext cx="51030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B0ECDB"/>
                </a:solidFill>
                <a:latin typeface="Calibri"/>
                <a:ea typeface="Calibri"/>
                <a:cs typeface="Calibri"/>
                <a:sym typeface="Calibri"/>
              </a:rPr>
              <a:t>Семинар 1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7000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B2FA"/>
                </a:solidFill>
                <a:latin typeface="Calibri"/>
                <a:ea typeface="Calibri"/>
                <a:cs typeface="Calibri"/>
                <a:sym typeface="Calibri"/>
              </a:rPr>
              <a:t>Знакомство с контролем версий Git.  Настройка, основные команды.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1999" y="1682125"/>
            <a:ext cx="3842226" cy="324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Git можно использовать для повседневной работы с текстом.</a:t>
            </a:r>
            <a:endParaRPr sz="2500"/>
          </a:p>
        </p:txBody>
      </p:sp>
      <p:sp>
        <p:nvSpPr>
          <p:cNvPr id="530" name="Google Shape;530;p84"/>
          <p:cNvSpPr txBox="1"/>
          <p:nvPr/>
        </p:nvSpPr>
        <p:spPr>
          <a:xfrm>
            <a:off x="652975" y="2494000"/>
            <a:ext cx="8107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Правда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Ложь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Git можно использовать для повседневной работы с текстом.</a:t>
            </a:r>
            <a:endParaRPr sz="2500"/>
          </a:p>
        </p:txBody>
      </p:sp>
      <p:sp>
        <p:nvSpPr>
          <p:cNvPr id="536" name="Google Shape;536;p85"/>
          <p:cNvSpPr txBox="1"/>
          <p:nvPr/>
        </p:nvSpPr>
        <p:spPr>
          <a:xfrm>
            <a:off x="652975" y="2494000"/>
            <a:ext cx="8107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Правда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Ложь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6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создает локальный репозиторий?</a:t>
            </a:r>
            <a:endParaRPr sz="2500"/>
          </a:p>
        </p:txBody>
      </p:sp>
      <p:sp>
        <p:nvSpPr>
          <p:cNvPr id="542" name="Google Shape;542;p86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init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add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создает локальный репозиторий?</a:t>
            </a:r>
            <a:endParaRPr sz="2500"/>
          </a:p>
        </p:txBody>
      </p:sp>
      <p:sp>
        <p:nvSpPr>
          <p:cNvPr id="548" name="Google Shape;548;p87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init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add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8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Репозиторий — это...?</a:t>
            </a:r>
            <a:endParaRPr sz="2500"/>
          </a:p>
        </p:txBody>
      </p:sp>
      <p:sp>
        <p:nvSpPr>
          <p:cNvPr id="554" name="Google Shape;554;p88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Хранилище файлов, поддерживающее версионность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системы контроля версий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 базы данных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 работы с файлами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9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Репозиторий — это...?</a:t>
            </a:r>
            <a:endParaRPr sz="2500"/>
          </a:p>
        </p:txBody>
      </p:sp>
      <p:sp>
        <p:nvSpPr>
          <p:cNvPr id="560" name="Google Shape;560;p89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Хранилище файлов, поддерживающее версионность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системы контроля версий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 базы данных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 работы с файлами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0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Какую операцию выполняет команда git add?</a:t>
            </a:r>
            <a:endParaRPr sz="2500"/>
          </a:p>
        </p:txBody>
      </p:sp>
      <p:sp>
        <p:nvSpPr>
          <p:cNvPr id="566" name="Google Shape;566;p90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Добавляет файл в индекс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Создает</a:t>
            </a: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локальный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Отменяет изменения до указанной версии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Отправляет файл в удалённый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Какую операцию выполняет команда git add?</a:t>
            </a:r>
            <a:endParaRPr sz="2500"/>
          </a:p>
        </p:txBody>
      </p:sp>
      <p:sp>
        <p:nvSpPr>
          <p:cNvPr id="572" name="Google Shape;572;p91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Добавляет файл в индекс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Создает</a:t>
            </a: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локальный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Отменяет изменения до указанной версии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Отправляет файл в удалённый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2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фиксирует изменения?</a:t>
            </a:r>
            <a:endParaRPr sz="2500"/>
          </a:p>
        </p:txBody>
      </p:sp>
      <p:sp>
        <p:nvSpPr>
          <p:cNvPr id="578" name="Google Shape;578;p92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фиксирует изменения?</a:t>
            </a:r>
            <a:endParaRPr sz="2500"/>
          </a:p>
        </p:txBody>
      </p:sp>
      <p:sp>
        <p:nvSpPr>
          <p:cNvPr id="584" name="Google Shape;584;p93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6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Давайте знакомиться!</a:t>
            </a:r>
            <a:endParaRPr/>
          </a:p>
        </p:txBody>
      </p:sp>
      <p:sp>
        <p:nvSpPr>
          <p:cNvPr id="459" name="Google Shape;459;p76"/>
          <p:cNvSpPr txBox="1"/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Тюрин Роман Олегович</a:t>
            </a:r>
            <a:endParaRPr sz="1800"/>
          </a:p>
        </p:txBody>
      </p:sp>
      <p:sp>
        <p:nvSpPr>
          <p:cNvPr id="460" name="Google Shape;460;p76"/>
          <p:cNvSpPr txBox="1"/>
          <p:nvPr>
            <p:ph idx="1" type="subTitle"/>
          </p:nvPr>
        </p:nvSpPr>
        <p:spPr>
          <a:xfrm>
            <a:off x="3805200" y="1029150"/>
            <a:ext cx="47988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</a:rPr>
              <a:t>Старший преподаватель Python-направления в Geekbrains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461" name="Google Shape;461;p76"/>
          <p:cNvSpPr txBox="1"/>
          <p:nvPr>
            <p:ph idx="2" type="subTitle"/>
          </p:nvPr>
        </p:nvSpPr>
        <p:spPr>
          <a:xfrm>
            <a:off x="3805200" y="1440000"/>
            <a:ext cx="4798800" cy="316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Моя миссия - сделать так, чтобы хотя бы 60% учеников добились чего-то в программировании и ценили меня как хорошее начало.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Опыт в разработке - 4 года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Работал над охранными системами Vicar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Зашел в Django-разработку c  компанией Simbirsoft, являюсь фулстек-разработчиком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Выпустил 12 потоков учеников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💥"/>
            </a:pPr>
            <a:r>
              <a:rPr lang="en-US" sz="1200">
                <a:solidFill>
                  <a:schemeClr val="dk1"/>
                </a:solidFill>
              </a:rPr>
              <a:t>Свободное время частично посвящаю </a:t>
            </a:r>
            <a:r>
              <a:rPr lang="en-US" sz="1200">
                <a:solidFill>
                  <a:schemeClr val="dk1"/>
                </a:solidFill>
              </a:rPr>
              <a:t>совершенствованию</a:t>
            </a:r>
            <a:r>
              <a:rPr lang="en-US" sz="1200">
                <a:solidFill>
                  <a:schemeClr val="dk1"/>
                </a:solidFill>
              </a:rPr>
              <a:t> своих навыков</a:t>
            </a:r>
            <a:endParaRPr sz="1200">
              <a:solidFill>
                <a:schemeClr val="dk1"/>
              </a:solidFill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en-US" sz="1200">
                <a:solidFill>
                  <a:schemeClr val="dk1"/>
                </a:solidFill>
              </a:rPr>
              <a:t>Увлекаюсь игрой на фортепиано, путешествиями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62" name="Google Shape;46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5" y="689400"/>
            <a:ext cx="2659800" cy="3990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показывает разницу между текущей и уже зафиксированной версией файла?</a:t>
            </a:r>
            <a:endParaRPr sz="2500"/>
          </a:p>
        </p:txBody>
      </p:sp>
      <p:sp>
        <p:nvSpPr>
          <p:cNvPr id="590" name="Google Shape;590;p94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показывает разницу между текущей и уже зафиксированной версией файла?</a:t>
            </a:r>
            <a:endParaRPr sz="2500"/>
          </a:p>
        </p:txBody>
      </p:sp>
      <p:sp>
        <p:nvSpPr>
          <p:cNvPr id="596" name="Google Shape;596;p95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6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выводит список всех коммитов (сохранений) в хронологическом порядке?</a:t>
            </a:r>
            <a:endParaRPr sz="2500"/>
          </a:p>
        </p:txBody>
      </p:sp>
      <p:sp>
        <p:nvSpPr>
          <p:cNvPr id="602" name="Google Shape;602;p96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выводит список всех коммитов (сохранений) в хронологическом порядке?</a:t>
            </a:r>
            <a:endParaRPr sz="2500"/>
          </a:p>
        </p:txBody>
      </p:sp>
      <p:sp>
        <p:nvSpPr>
          <p:cNvPr id="608" name="Google Shape;608;p97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8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позволяет перемещаться между сохранениями?</a:t>
            </a:r>
            <a:endParaRPr sz="2500"/>
          </a:p>
        </p:txBody>
      </p:sp>
      <p:sp>
        <p:nvSpPr>
          <p:cNvPr id="614" name="Google Shape;614;p98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stash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9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позволяет перемещаться между сохранениями?</a:t>
            </a:r>
            <a:endParaRPr sz="2500"/>
          </a:p>
        </p:txBody>
      </p:sp>
      <p:sp>
        <p:nvSpPr>
          <p:cNvPr id="620" name="Google Shape;620;p99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stash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7911" y="0"/>
            <a:ext cx="40660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00"/>
          <p:cNvSpPr txBox="1"/>
          <p:nvPr>
            <p:ph type="title"/>
          </p:nvPr>
        </p:nvSpPr>
        <p:spPr>
          <a:xfrm>
            <a:off x="455300" y="666578"/>
            <a:ext cx="600964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Настройка Git и Visual  Studio Code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 txBox="1"/>
          <p:nvPr>
            <p:ph type="title"/>
          </p:nvPr>
        </p:nvSpPr>
        <p:spPr>
          <a:xfrm>
            <a:off x="527300" y="646543"/>
            <a:ext cx="542163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Установка Git и Visual Studio Code</a:t>
            </a:r>
            <a:endParaRPr sz="2600"/>
          </a:p>
        </p:txBody>
      </p:sp>
      <p:sp>
        <p:nvSpPr>
          <p:cNvPr id="633" name="Google Shape;633;p101"/>
          <p:cNvSpPr txBox="1"/>
          <p:nvPr/>
        </p:nvSpPr>
        <p:spPr>
          <a:xfrm>
            <a:off x="526324" y="1608904"/>
            <a:ext cx="75495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84AE0"/>
                </a:solidFill>
                <a:latin typeface="MS PGothic"/>
                <a:ea typeface="MS PGothic"/>
                <a:cs typeface="MS PGothic"/>
                <a:sym typeface="MS PGothic"/>
              </a:rPr>
              <a:t>➤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У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становка Git для Windows, MAC, Linux: </a:t>
            </a:r>
            <a:r>
              <a:rPr b="1"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https://git-scm.com/downloads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84AE0"/>
                </a:solidFill>
                <a:latin typeface="MS PGothic"/>
                <a:ea typeface="MS PGothic"/>
                <a:cs typeface="MS PGothic"/>
                <a:sym typeface="MS PGothic"/>
              </a:rPr>
              <a:t>➤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Установка VSCode для Windows, MAC, Linux: </a:t>
            </a:r>
            <a:r>
              <a:rPr b="1"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https://code.visualstudio.com/Download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Calibri"/>
              <a:ea typeface="Calibri"/>
              <a:cs typeface="Calibri"/>
              <a:sym typeface="Calibri"/>
            </a:endParaRPr>
          </a:p>
          <a:p>
            <a:pPr indent="0" lvl="0" marL="13334" marR="1824354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При первом использовании Git необходимо представиться.  Для этого нужно ввести в терминале 2 команды: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334" marR="1873250" rtl="0" algn="l">
              <a:lnSpc>
                <a:spcPct val="1288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config --global user.name «Ваше имя английскими буквами»  </a:t>
            </a:r>
            <a:endParaRPr b="1" sz="145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334" marR="1873250" rtl="0" algn="l">
              <a:lnSpc>
                <a:spcPct val="1288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config --global user.email ваша </a:t>
            </a:r>
            <a:r>
              <a:rPr b="1" lang="en-US" sz="14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почта@example.com</a:t>
            </a:r>
            <a:endParaRPr sz="14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01"/>
          <p:cNvSpPr txBox="1"/>
          <p:nvPr/>
        </p:nvSpPr>
        <p:spPr>
          <a:xfrm>
            <a:off x="527300" y="222163"/>
            <a:ext cx="462089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Настройка Git и Visual Studio Code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2"/>
          <p:cNvSpPr txBox="1"/>
          <p:nvPr>
            <p:ph type="title"/>
          </p:nvPr>
        </p:nvSpPr>
        <p:spPr>
          <a:xfrm>
            <a:off x="527300" y="646550"/>
            <a:ext cx="4254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Основные команды Git</a:t>
            </a:r>
            <a:endParaRPr sz="2600"/>
          </a:p>
        </p:txBody>
      </p:sp>
      <p:sp>
        <p:nvSpPr>
          <p:cNvPr id="640" name="Google Shape;640;p102"/>
          <p:cNvSpPr txBox="1"/>
          <p:nvPr/>
        </p:nvSpPr>
        <p:spPr>
          <a:xfrm>
            <a:off x="527300" y="222163"/>
            <a:ext cx="603313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Работа с Git. Составление инструкции по работе с Git.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02"/>
          <p:cNvSpPr txBox="1"/>
          <p:nvPr>
            <p:ph idx="1" type="body"/>
          </p:nvPr>
        </p:nvSpPr>
        <p:spPr>
          <a:xfrm>
            <a:off x="447649" y="1059642"/>
            <a:ext cx="8175000" cy="4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7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init </a:t>
            </a:r>
            <a:r>
              <a:rPr lang="en-US" sz="1400"/>
              <a:t>– инициализация локального репозитория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status </a:t>
            </a:r>
            <a:r>
              <a:rPr lang="en-US" sz="1400"/>
              <a:t>– получить информацию от git о его текущем состоянии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add </a:t>
            </a:r>
            <a:r>
              <a:rPr lang="en-US" sz="1400"/>
              <a:t>– добавить файл или файлы к следующему коммиту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commit -m “message” </a:t>
            </a:r>
            <a:r>
              <a:rPr lang="en-US" sz="1400"/>
              <a:t>– создание коммита.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log </a:t>
            </a:r>
            <a:r>
              <a:rPr lang="en-US" sz="1400"/>
              <a:t>– вывод на экран истории всех коммитов с их </a:t>
            </a:r>
            <a:r>
              <a:rPr lang="en-US" sz="1400"/>
              <a:t>хэш</a:t>
            </a:r>
            <a:r>
              <a:rPr lang="en-US" sz="1400"/>
              <a:t>-кодами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checkout </a:t>
            </a:r>
            <a:r>
              <a:rPr lang="en-US" sz="1400"/>
              <a:t>– переход от одного коммита к другому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checkout master </a:t>
            </a:r>
            <a:r>
              <a:rPr lang="en-US" sz="1400"/>
              <a:t>– вернуться к актуальному состоянию и продолжить работу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diff </a:t>
            </a:r>
            <a:r>
              <a:rPr lang="en-US" sz="1400"/>
              <a:t>– увидеть разницу между текущим файлом и закоммиченным файлом</a:t>
            </a:r>
            <a:endParaRPr sz="1400"/>
          </a:p>
          <a:p>
            <a:pPr indent="0" lvl="0" marL="12700" rtl="0" algn="l"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chemeClr val="hlink"/>
                </a:solidFill>
              </a:rPr>
              <a:t>git branch &lt;название ветки&gt; </a:t>
            </a:r>
            <a:r>
              <a:rPr lang="en-US" sz="1400"/>
              <a:t>– создание ветки или просмотр имеющихся </a:t>
            </a:r>
            <a:endParaRPr sz="1400"/>
          </a:p>
          <a:p>
            <a:pPr indent="0" lvl="0" marL="12700" rtl="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chemeClr val="hlink"/>
                </a:solidFill>
              </a:rPr>
              <a:t>git merge &lt;название ветки&gt; - </a:t>
            </a:r>
            <a:r>
              <a:rPr lang="en-US" sz="1400"/>
              <a:t>вливание указанной ветки в ту, где вы находитесь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350" y="136675"/>
            <a:ext cx="7130300" cy="46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7"/>
          <p:cNvSpPr txBox="1"/>
          <p:nvPr/>
        </p:nvSpPr>
        <p:spPr>
          <a:xfrm>
            <a:off x="1561650" y="1304433"/>
            <a:ext cx="3930650" cy="65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Знакомство с контролем версий Git.  Настройка, основные команды.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" name="Google Shape;468;p77"/>
          <p:cNvGrpSpPr/>
          <p:nvPr/>
        </p:nvGrpSpPr>
        <p:grpSpPr>
          <a:xfrm>
            <a:off x="855624" y="1390837"/>
            <a:ext cx="540386" cy="540385"/>
            <a:chOff x="855624" y="1390837"/>
            <a:chExt cx="540386" cy="540385"/>
          </a:xfrm>
        </p:grpSpPr>
        <p:sp>
          <p:nvSpPr>
            <p:cNvPr id="469" name="Google Shape;469;p77"/>
            <p:cNvSpPr/>
            <p:nvPr/>
          </p:nvSpPr>
          <p:spPr>
            <a:xfrm>
              <a:off x="855624" y="139083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269999" y="539999"/>
                  </a:move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0" name="Google Shape;470;p77"/>
            <p:cNvSpPr/>
            <p:nvPr/>
          </p:nvSpPr>
          <p:spPr>
            <a:xfrm>
              <a:off x="855625" y="139083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0" y="269999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close/>
                </a:path>
              </a:pathLst>
            </a:cu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71" name="Google Shape;471;p77"/>
          <p:cNvSpPr txBox="1"/>
          <p:nvPr/>
        </p:nvSpPr>
        <p:spPr>
          <a:xfrm>
            <a:off x="1051979" y="1516184"/>
            <a:ext cx="14732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2" name="Google Shape;472;p77"/>
          <p:cNvGrpSpPr/>
          <p:nvPr/>
        </p:nvGrpSpPr>
        <p:grpSpPr>
          <a:xfrm>
            <a:off x="855649" y="2548375"/>
            <a:ext cx="540386" cy="540385"/>
            <a:chOff x="855649" y="2548375"/>
            <a:chExt cx="540386" cy="540385"/>
          </a:xfrm>
        </p:grpSpPr>
        <p:sp>
          <p:nvSpPr>
            <p:cNvPr id="473" name="Google Shape;473;p77"/>
            <p:cNvSpPr/>
            <p:nvPr/>
          </p:nvSpPr>
          <p:spPr>
            <a:xfrm>
              <a:off x="855649" y="25483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269999" y="539999"/>
                  </a:move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4" name="Google Shape;474;p77"/>
            <p:cNvSpPr/>
            <p:nvPr/>
          </p:nvSpPr>
          <p:spPr>
            <a:xfrm>
              <a:off x="855650" y="25483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0" y="269999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close/>
                </a:path>
              </a:pathLst>
            </a:custGeom>
            <a:noFill/>
            <a:ln cap="flat" cmpd="sng" w="190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75" name="Google Shape;475;p77"/>
          <p:cNvSpPr txBox="1"/>
          <p:nvPr/>
        </p:nvSpPr>
        <p:spPr>
          <a:xfrm>
            <a:off x="1052004" y="2673722"/>
            <a:ext cx="14732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" name="Google Shape;476;p77"/>
          <p:cNvGrpSpPr/>
          <p:nvPr/>
        </p:nvGrpSpPr>
        <p:grpSpPr>
          <a:xfrm>
            <a:off x="855649" y="3705924"/>
            <a:ext cx="540386" cy="540385"/>
            <a:chOff x="855649" y="3705924"/>
            <a:chExt cx="540386" cy="540385"/>
          </a:xfrm>
        </p:grpSpPr>
        <p:sp>
          <p:nvSpPr>
            <p:cNvPr id="477" name="Google Shape;477;p77"/>
            <p:cNvSpPr/>
            <p:nvPr/>
          </p:nvSpPr>
          <p:spPr>
            <a:xfrm>
              <a:off x="855649" y="3705924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269999" y="539999"/>
                  </a:move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8" name="Google Shape;478;p77"/>
            <p:cNvSpPr/>
            <p:nvPr/>
          </p:nvSpPr>
          <p:spPr>
            <a:xfrm>
              <a:off x="855650" y="3705924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0" y="269999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close/>
                </a:path>
              </a:pathLst>
            </a:custGeom>
            <a:noFill/>
            <a:ln cap="flat" cmpd="sng" w="190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79" name="Google Shape;479;p77"/>
          <p:cNvSpPr txBox="1"/>
          <p:nvPr/>
        </p:nvSpPr>
        <p:spPr>
          <a:xfrm>
            <a:off x="1052004" y="3831271"/>
            <a:ext cx="14732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77"/>
          <p:cNvSpPr/>
          <p:nvPr/>
        </p:nvSpPr>
        <p:spPr>
          <a:xfrm>
            <a:off x="1125624" y="1930837"/>
            <a:ext cx="635" cy="1775460"/>
          </a:xfrm>
          <a:custGeom>
            <a:rect b="b" l="l" r="r" t="t"/>
            <a:pathLst>
              <a:path extrusionOk="0" h="1775460" w="634">
                <a:moveTo>
                  <a:pt x="0" y="0"/>
                </a:moveTo>
                <a:lnTo>
                  <a:pt x="0" y="617399"/>
                </a:lnTo>
              </a:path>
              <a:path extrusionOk="0" h="1775460" w="634">
                <a:moveTo>
                  <a:pt x="24" y="1157537"/>
                </a:moveTo>
                <a:lnTo>
                  <a:pt x="24" y="1775237"/>
                </a:lnTo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1" name="Google Shape;481;p77"/>
          <p:cNvSpPr txBox="1"/>
          <p:nvPr/>
        </p:nvSpPr>
        <p:spPr>
          <a:xfrm>
            <a:off x="1561650" y="2703781"/>
            <a:ext cx="248031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Работа с ветками в Git.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7"/>
          <p:cNvSpPr txBox="1"/>
          <p:nvPr/>
        </p:nvSpPr>
        <p:spPr>
          <a:xfrm>
            <a:off x="1561650" y="3839952"/>
            <a:ext cx="5709285" cy="306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Работа с удалёнными репозиториями в Git - GitHub.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7"/>
          <p:cNvSpPr txBox="1"/>
          <p:nvPr>
            <p:ph type="title"/>
          </p:nvPr>
        </p:nvSpPr>
        <p:spPr>
          <a:xfrm>
            <a:off x="842950" y="533700"/>
            <a:ext cx="4223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Структура семинаров</a:t>
            </a:r>
            <a:endParaRPr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4"/>
          <p:cNvSpPr txBox="1"/>
          <p:nvPr>
            <p:ph type="title"/>
          </p:nvPr>
        </p:nvSpPr>
        <p:spPr>
          <a:xfrm>
            <a:off x="527300" y="534950"/>
            <a:ext cx="55812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Синтак</a:t>
            </a:r>
            <a:r>
              <a:rPr lang="en-US" sz="2600">
                <a:solidFill>
                  <a:srgbClr val="000000"/>
                </a:solidFill>
              </a:rPr>
              <a:t>с</a:t>
            </a:r>
            <a:r>
              <a:rPr lang="en-US" sz="2600">
                <a:solidFill>
                  <a:srgbClr val="000000"/>
                </a:solidFill>
              </a:rPr>
              <a:t>ис языка Markdown</a:t>
            </a:r>
            <a:endParaRPr sz="2600"/>
          </a:p>
        </p:txBody>
      </p:sp>
      <p:sp>
        <p:nvSpPr>
          <p:cNvPr id="652" name="Google Shape;652;p104"/>
          <p:cNvSpPr txBox="1"/>
          <p:nvPr/>
        </p:nvSpPr>
        <p:spPr>
          <a:xfrm>
            <a:off x="527300" y="222163"/>
            <a:ext cx="603313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Работа с Git. Составление инструкции по работе с Git.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104"/>
          <p:cNvSpPr txBox="1"/>
          <p:nvPr/>
        </p:nvSpPr>
        <p:spPr>
          <a:xfrm>
            <a:off x="514649" y="997263"/>
            <a:ext cx="8224500" cy="4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Справочник по Markdown от Microsoft: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https://docs.microsoft.com/ru-ru/contribute/markdown-reference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Шпаргалка по маркдаун на русском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469900" lvl="0" marL="481965" marR="508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# Заголовок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выделение заголовков. Количество символов “#” задаёт уровень заголовка  (поддерживается 6 уровней).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469900" lvl="0" marL="481965" marR="363220" rtl="0" algn="l">
              <a:lnSpc>
                <a:spcPct val="112631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= или -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подчёркиванием этими символами (не менее 3 подряд) выделяют заголовки  первого (“=”) и второго (“-”) уровней.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** Полужирное начертание**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__ Полужирное начертание__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i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*Курсивное начертание*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i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_Курсивное начертание_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i="1" lang="en-US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***Полужирное курсивное начертание***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~~Зачёркнутый текст~~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 Строка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ненумерованные списки, символ “*” в начале строки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1, 2, 3 …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нумерованные списки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4750" y="2229300"/>
            <a:ext cx="4109249" cy="291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05"/>
          <p:cNvSpPr txBox="1"/>
          <p:nvPr>
            <p:ph type="title"/>
          </p:nvPr>
        </p:nvSpPr>
        <p:spPr>
          <a:xfrm>
            <a:off x="455300" y="905713"/>
            <a:ext cx="531749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Домашнее задание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9999"/>
            <a:ext cx="291601" cy="283578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06"/>
          <p:cNvSpPr txBox="1"/>
          <p:nvPr/>
        </p:nvSpPr>
        <p:spPr>
          <a:xfrm>
            <a:off x="527300" y="222163"/>
            <a:ext cx="36131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Домашнее задание.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06"/>
          <p:cNvSpPr txBox="1"/>
          <p:nvPr>
            <p:ph type="title"/>
          </p:nvPr>
        </p:nvSpPr>
        <p:spPr>
          <a:xfrm>
            <a:off x="465549" y="806492"/>
            <a:ext cx="7967345" cy="1328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Дооформить инструкцию по работе с Git, используя возможности  Markdown (цитаты, картинки, ссылки и др.). Приложить свой проект в  заархивированном виде (всю папку целиком).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2696055"/>
            <a:ext cx="3008550" cy="204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8"/>
          <p:cNvSpPr txBox="1"/>
          <p:nvPr>
            <p:ph type="title"/>
          </p:nvPr>
        </p:nvSpPr>
        <p:spPr>
          <a:xfrm>
            <a:off x="527300" y="646550"/>
            <a:ext cx="4967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Что будет на уроке сегодня</a:t>
            </a:r>
            <a:endParaRPr sz="2600"/>
          </a:p>
        </p:txBody>
      </p:sp>
      <p:pic>
        <p:nvPicPr>
          <p:cNvPr id="489" name="Google Shape;48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6" y="1447375"/>
            <a:ext cx="284633" cy="26789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8"/>
          <p:cNvSpPr txBox="1"/>
          <p:nvPr/>
        </p:nvSpPr>
        <p:spPr>
          <a:xfrm>
            <a:off x="980900" y="1289114"/>
            <a:ext cx="57399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600">
            <a:spAutoFit/>
          </a:bodyPr>
          <a:lstStyle/>
          <a:p>
            <a:pPr indent="0" lvl="0" marL="15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Quiz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96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5888E"/>
                </a:solidFill>
                <a:latin typeface="Calibri"/>
                <a:ea typeface="Calibri"/>
                <a:cs typeface="Calibri"/>
                <a:sym typeface="Calibri"/>
              </a:rPr>
              <a:t>Ознакомительная интерактивная викторина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Настройка Git и Visual Studio Code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Работа с Git. Составление инструкции по работе с Git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9685" marR="2827655" rtl="0" algn="l">
              <a:lnSpc>
                <a:spcPct val="1145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5888E"/>
                </a:solidFill>
                <a:latin typeface="Calibri"/>
                <a:ea typeface="Calibri"/>
                <a:cs typeface="Calibri"/>
                <a:sym typeface="Calibri"/>
              </a:rPr>
              <a:t>Практическая работа с использованием  языка разметки Markdown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Домашнее задание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66" y="2963575"/>
            <a:ext cx="284633" cy="2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66" y="3965713"/>
            <a:ext cx="284633" cy="2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6" y="2285076"/>
            <a:ext cx="284633" cy="26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904" y="0"/>
            <a:ext cx="472409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79"/>
          <p:cNvSpPr txBox="1"/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0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С помощью каких символов обрамляется полужирный текст в языке Markdown?</a:t>
            </a:r>
            <a:endParaRPr sz="2500"/>
          </a:p>
        </p:txBody>
      </p:sp>
      <p:sp>
        <p:nvSpPr>
          <p:cNvPr id="506" name="Google Shape;506;p80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**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##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&lt;&lt;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С помощью каких символов обрамляется полужирный текст в языке Markdown?</a:t>
            </a:r>
            <a:endParaRPr sz="2500"/>
          </a:p>
        </p:txBody>
      </p:sp>
      <p:sp>
        <p:nvSpPr>
          <p:cNvPr id="512" name="Google Shape;512;p81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**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##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&lt;&lt;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Какой способ организации версионности кода предпочтителен в разработке?</a:t>
            </a:r>
            <a:endParaRPr sz="2500"/>
          </a:p>
        </p:txBody>
      </p:sp>
      <p:sp>
        <p:nvSpPr>
          <p:cNvPr id="518" name="Google Shape;518;p82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Организация структуры файлов и папок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профессиональных систем контроля версий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текстовых онлайн редакторов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Пересылка друг другу файлов по почте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Какой способ организации версионности кода предпочтителен в разработке?</a:t>
            </a:r>
            <a:endParaRPr sz="2500"/>
          </a:p>
        </p:txBody>
      </p:sp>
      <p:sp>
        <p:nvSpPr>
          <p:cNvPr id="524" name="Google Shape;524;p83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Организация структуры файлов и папок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Использование профессиональных систем контроля версий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текстовых онлайн редакторов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Пересылка друг другу файлов по почте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